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7"/>
  </p:notesMasterIdLst>
  <p:sldIdLst>
    <p:sldId id="257" r:id="rId2"/>
    <p:sldId id="259" r:id="rId3"/>
    <p:sldId id="321" r:id="rId4"/>
    <p:sldId id="307" r:id="rId5"/>
    <p:sldId id="268" r:id="rId6"/>
    <p:sldId id="274" r:id="rId7"/>
    <p:sldId id="322" r:id="rId8"/>
    <p:sldId id="288" r:id="rId9"/>
    <p:sldId id="296" r:id="rId10"/>
    <p:sldId id="306" r:id="rId11"/>
    <p:sldId id="278" r:id="rId12"/>
    <p:sldId id="265" r:id="rId13"/>
    <p:sldId id="313" r:id="rId14"/>
    <p:sldId id="271" r:id="rId15"/>
    <p:sldId id="266" r:id="rId16"/>
    <p:sldId id="297" r:id="rId17"/>
    <p:sldId id="276" r:id="rId18"/>
    <p:sldId id="267" r:id="rId19"/>
    <p:sldId id="323" r:id="rId20"/>
    <p:sldId id="304" r:id="rId21"/>
    <p:sldId id="280" r:id="rId22"/>
    <p:sldId id="326" r:id="rId23"/>
    <p:sldId id="264" r:id="rId24"/>
    <p:sldId id="272" r:id="rId25"/>
    <p:sldId id="303" r:id="rId26"/>
    <p:sldId id="269" r:id="rId27"/>
    <p:sldId id="325" r:id="rId28"/>
    <p:sldId id="279" r:id="rId29"/>
    <p:sldId id="273" r:id="rId30"/>
    <p:sldId id="299" r:id="rId31"/>
    <p:sldId id="270" r:id="rId32"/>
    <p:sldId id="275" r:id="rId33"/>
    <p:sldId id="287" r:id="rId34"/>
    <p:sldId id="281" r:id="rId35"/>
    <p:sldId id="285" r:id="rId36"/>
    <p:sldId id="293" r:id="rId37"/>
    <p:sldId id="284" r:id="rId38"/>
    <p:sldId id="283" r:id="rId39"/>
    <p:sldId id="258" r:id="rId40"/>
    <p:sldId id="289" r:id="rId41"/>
    <p:sldId id="290" r:id="rId42"/>
    <p:sldId id="282" r:id="rId43"/>
    <p:sldId id="294" r:id="rId44"/>
    <p:sldId id="286" r:id="rId45"/>
    <p:sldId id="302" r:id="rId46"/>
    <p:sldId id="298" r:id="rId47"/>
    <p:sldId id="305" r:id="rId48"/>
    <p:sldId id="300" r:id="rId49"/>
    <p:sldId id="277" r:id="rId50"/>
    <p:sldId id="310" r:id="rId51"/>
    <p:sldId id="308" r:id="rId52"/>
    <p:sldId id="315" r:id="rId53"/>
    <p:sldId id="324" r:id="rId54"/>
    <p:sldId id="314" r:id="rId55"/>
    <p:sldId id="301" r:id="rId56"/>
    <p:sldId id="312" r:id="rId57"/>
    <p:sldId id="291" r:id="rId58"/>
    <p:sldId id="318" r:id="rId59"/>
    <p:sldId id="311" r:id="rId60"/>
    <p:sldId id="320" r:id="rId61"/>
    <p:sldId id="316" r:id="rId62"/>
    <p:sldId id="317" r:id="rId63"/>
    <p:sldId id="309" r:id="rId64"/>
    <p:sldId id="319" r:id="rId65"/>
    <p:sldId id="328" r:id="rId6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CBE"/>
    <a:srgbClr val="BE7E4E"/>
    <a:srgbClr val="FF5D47"/>
    <a:srgbClr val="646464"/>
    <a:srgbClr val="96969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74" autoAdjust="0"/>
    <p:restoredTop sz="94709" autoAdjust="0"/>
  </p:normalViewPr>
  <p:slideViewPr>
    <p:cSldViewPr>
      <p:cViewPr>
        <p:scale>
          <a:sx n="62" d="100"/>
          <a:sy n="62" d="100"/>
        </p:scale>
        <p:origin x="852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152DA5-A392-44D1-89DE-C38200973208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A0E3C2-957F-4C5C-8270-446D85FF3F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39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0E3C2-957F-4C5C-8270-446D85FF3F4D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4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ECAB-BB18-42BB-B323-D5435196DF2C}" type="datetimeFigureOut">
              <a:rPr lang="he-IL" smtClean="0"/>
              <a:pPr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3ED3-5AC1-4407-BC44-0B434833F78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1422" y="335660"/>
            <a:ext cx="9948588" cy="2750363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buNone/>
            </a:pPr>
            <a:r>
              <a:rPr lang="he-IL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חידון חנוכה </a:t>
            </a:r>
            <a:r>
              <a:rPr lang="he-IL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על פי שירו </a:t>
            </a:r>
            <a:r>
              <a:rPr lang="he-IL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הראי"ה</a:t>
            </a:r>
            <a:r>
              <a:rPr lang="he-IL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קוק זצ"ל</a:t>
            </a:r>
            <a:endParaRPr lang="he-IL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/>
              <a:t>ב"ה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8" name="תמונה 7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9" name="מלבן 8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08" y="2895900"/>
            <a:ext cx="2376264" cy="3361508"/>
          </a:xfrm>
          <a:prstGeom prst="ellipse">
            <a:avLst/>
          </a:prstGeom>
          <a:ln w="63500" cap="rnd">
            <a:solidFill>
              <a:srgbClr val="BE7E4E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קבוצה 11"/>
          <p:cNvGrpSpPr/>
          <p:nvPr/>
        </p:nvGrpSpPr>
        <p:grpSpPr>
          <a:xfrm>
            <a:off x="2498412" y="4005064"/>
            <a:ext cx="6774611" cy="1377987"/>
            <a:chOff x="2498412" y="3717032"/>
            <a:chExt cx="6774611" cy="1377987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49"/>
            <a:stretch/>
          </p:blipFill>
          <p:spPr>
            <a:xfrm>
              <a:off x="2749803" y="3717032"/>
              <a:ext cx="6271827" cy="571590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2498412" y="3894690"/>
              <a:ext cx="677461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72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dist="38100" dir="2640000" algn="bl" rotWithShape="0">
                      <a:schemeClr val="accent1"/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קיצור הלכות חנוכה</a:t>
              </a:r>
              <a:endParaRPr lang="he-IL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3" name="מלבן 12"/>
          <p:cNvSpPr/>
          <p:nvPr/>
        </p:nvSpPr>
        <p:spPr>
          <a:xfrm>
            <a:off x="1559496" y="6300609"/>
            <a:ext cx="9155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מצאתם טעות? אנא עדכנו אותנו: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myb@livemitzvot.org </a:t>
            </a:r>
            <a:endParaRPr lang="he-IL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אדם מקבל שבת בכך שהדליק נרות חנוכה בערב שבת של חנוכה ומה הפתרון לכך?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93840" y="3448486"/>
            <a:ext cx="5204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131 –</a:t>
            </a:r>
            <a:r>
              <a:rPr lang="he-IL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13</a:t>
            </a: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כִּקְבִיעַת שַׁבַּת הַדְלָקַת הַנֵּר מְסַכֶּמֶת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זוּלַת אִם חָשַׁב בֶּאֱמֶת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וּבִצְדָקָה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אֵינוֹ מְקַבֵּל שַׁבָּת בַּהַדְלָקָה.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עושה אדם שלא יהיה בבית בזמן ההדלקה כי יוצא לדרך מוקדם יותר, ועל מה צריך להקפיד בקשר לשמן?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270269" y="3298301"/>
            <a:ext cx="61404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59 - 64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אִם אִנָּה לְיָדוֹ דָּבָר מַפְרִיעַ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יְמַהֵר עוֹנָתָהּ שָׁעָה וּרְבִיעַ.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וְרַב שֶׁמֶן בַּמְּנוֹרָה אָז יָצִיקוּ,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לִזְמַן כַּחֲצִי שָׁעָה בַּלַּיְלָה עוֹד יַדְלִיקוּ.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יִזָּהֵר וְלֹא יְחַבֵּק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יָדָיִם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עַד עֵת בַּשּׁוּק כַּלּוּ רַגְלַיִם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מהו דין המהדרים מן המהדרים? (לאשכנזים) </a:t>
            </a:r>
          </a:p>
          <a:p>
            <a:pPr lvl="0" algn="ctr">
              <a:buNone/>
            </a:pP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10000" y="299695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12 - 14 </a:t>
            </a: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גַּם כָּל נַפְשׁוֹת בַּיִת יַדְלִיקוֹ בְּגִילָה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אִישׁ נֵרוֹתָיו וִיסַלְּדוּ בְּחִילָה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מדוע נר שמן זית מובחר משאר השמנים להדלקת נרות חנוכה?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2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בשורה 149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שֶׁמֶן זַיִת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לְמִצְוָה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נִבְחֶרֶת,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במה שונה מצווה זאת משאר מצוות לעניין היחס בין גברים לנשים?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9736" y="2996952"/>
            <a:ext cx="5643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49 </a:t>
            </a:r>
            <a:r>
              <a:rPr lang="he-IL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5</a:t>
            </a: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זֹאת חֲכָמִים אָמָרוּ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לְהוֹצִיא הַגְּבָרִים חוֹבָתָם הַנָּשִׁים יִגְבָּרוּ.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תּוּכַל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אִשָּׁה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לְמַלֹּאוֹת יָד שָׁלִיחַ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אדם שמתארח מחוץ לבית בחנוכה, ואשתו נשארה בבית, האם ידליק במקום בו מתארח?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288409" y="3175190"/>
            <a:ext cx="7522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27 -32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וְעוֹבֵר אוֹרֵחַ בְּאֶרֶץ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נָכְרִיָּה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בְּבֵית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זְבוּלוֹ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אִשְׁתּוֹ הֲלִיכוֹת צוֹפִיָּה,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וּכְדַת הִיא נֵרוֹת עוֹרֶכֶת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גַּם בְּעַד בַּעֲלָהּ אֲשֶׁר הִרְחִיק לָלֶכֶת,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חוֹבָה עוֹד אֵין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עֲלֵיְהוּ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לְהַדְלִיק נֵר בִּמְלוֹן מְגֻרֵהו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מהו עיקר המצווה להדליק נרות או להניח את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במקום לשם מצוות הדלקה?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93840" y="3717032"/>
            <a:ext cx="5204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111 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1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12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וּמַטָּרַת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אַךְ הַהַדְלָקָה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וּבַהֲנָחָה בִּלְבַד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נֶעֱתָקָהּ,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נשים חייבות בהדלקת חנוכה?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060033" y="2527020"/>
            <a:ext cx="4071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39 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וְהַדָּת עַל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הַכֹּל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מְחֲכָמִים נִתָּנָה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אַף לַנָּשִׁים הִיא לְמָנָה,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7"/>
            <a:ext cx="10972800" cy="5756857"/>
          </a:xfrm>
        </p:spPr>
        <p:txBody>
          <a:bodyPr/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כמה ברכות מברכים בלילה הראשון וכמה בשאר הלילות? </a:t>
            </a:r>
          </a:p>
          <a:p>
            <a:pPr algn="ct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9736" y="30689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15 - 17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וְשָׁלֹשׁ יְבָרְכוּ עֵת יַדְלִיקוּ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בְּבִרְכַּת זְמַן רָצוֹן יָפִיקוּ,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וּבְכָל הַלֵּילוֹת אַךְ שְׁתַּיִם בְּרָכוֹת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איזו הפטרה מפטירים בשבת חנוכה?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39399" y="2924944"/>
            <a:ext cx="53132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168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16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וּבְיוֹם הַשָּׁבַת בְּנָבִיא יַפְטִירוּ,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הַנֵּרוֹת אֲשֶׁר חָזָה זְכַרְיָהוּ יַזְכִּירוּ,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9376" y="840842"/>
            <a:ext cx="10972800" cy="557748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לשם מה חוגגים את חנוכה? </a:t>
            </a:r>
          </a:p>
          <a:p>
            <a:pPr algn="ctr">
              <a:buNone/>
            </a:pPr>
            <a:endParaRPr lang="he-IL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6506" y="2348880"/>
            <a:ext cx="718427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</a:t>
            </a:r>
            <a:r>
              <a:rPr lang="he-IL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1-4 :</a:t>
            </a:r>
            <a:endParaRPr lang="he-IL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זֵכֶר חֲסָדִים וּפִלְאֵי אֱ-לוֹהַּ,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בִּשְׁנוֹת קֶדֶם הִבִּיט מִגָּבוֹהַּ,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לָתֵת עֹז לְהַחֲלִיף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כֹּחַ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לָעָם מְמֻשָּׁךְ מִגּזַע קָדוֹשׁ פּוֹרֵחַ,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260649"/>
            <a:ext cx="10972800" cy="58655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הדין אם הדליק כאשר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בידיים שלו?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9736" y="2996952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113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11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וְאַף אִם אָחֲזָה בְּיָדוֹ בְּעֵת הַדְלָקָתוֹ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אֵין בְּיָדוֹ יְדֵי חוֹבָתוֹ.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איזו מצווה יותר חשובה: נרות חנוכה או קידוש והבדלה? (יודעים למה?)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9736" y="2708920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בשורות 53-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54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מִצְוָה רַבָּה הִיא בְּעֶרְכָּהּ נֶהֱדָרָהּ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מִיֵּין קִדּוּשׁ וְהַבְדָּלָה הִיא יְקָרָה.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בראש חודש טבת, איזו קריאה קודמת: של חנוכה או של ראש חודש?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934876" y="3571516"/>
            <a:ext cx="63222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172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17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וּקְרִיאַת רֹאשׁ הַחֹדֶשׁ תָּמִיד קוֹדֶמֶת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כְּבוֹד הַיּוֹם בַּחֲנֻכָּה נֶחְתֶּמֶת.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דינו של אורח בחנוכה שאיננו נשוי?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57836" y="3247737"/>
            <a:ext cx="5276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33 - 34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הַגֶּבֶר הָאוֹרֵחַ יָבֹא בְּגַפּוֹ,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לָקַחַת חֵלֶק בְּנֵרוֹת הַבַּיִת יְפָרֵשׁ כַּפּוֹ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עושה אדם עיוור שנשוי שאיננו יכול להדליק, לעניין ההדלקה והברכה על הנרות?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151784" y="3861048"/>
            <a:ext cx="4071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47 - 48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עִמָּדוֹ תְּהִי עֶזְרָתוֹ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בַּעֲדוֹ תַּעֲשֶׂה הִיא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מִצְוָתוֹ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260649"/>
            <a:ext cx="10972800" cy="58655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הדין במקרה בו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כבר דולקת?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675620" y="3202765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115 - 116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לִפְנֵי זְמַנָּהּ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הָיְתָה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בּוֹעֶרֶת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הַנֶּהֱדֶרֶת.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4674" y="4962356"/>
            <a:ext cx="695452" cy="1780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7368" y="250970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עושה מי ששכח לברך ברכת שהחיינו בלילה הראשון? </a:t>
            </a: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408790" y="2780928"/>
            <a:ext cx="69699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 19 - 22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לְבַד אִם שָׁכַח אוֹ שָׁגָה בַּהֲלָכָה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וְלֹא בֵּרַךְ בָּרִאשׁוֹן לִזְמַן הַבְּרָכָה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מִפִּי חֲכָמִים הַדָּת נְתוּנָה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בְּכָל לַיְלָה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שֶׁיִּזְכֹּר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לְבָרֵךְ זְמַן בֶּאֱמוּנָה.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איזו הפטרה מפטירים בשבת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שניה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של חנוכה (בשנה שכך יוצא)?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71447" y="2996952"/>
            <a:ext cx="4449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170 - 171 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שַׁבָּת שֵׁנִי בּוֹ יֶאֱרַע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בְּנֵרוֹת שְׁלֹמֹה בְּמַפְטִיר יִקְרָא,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איזה זמן הכי מובחר לכתחילה להדליק נרות חנוכה?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55740" y="292494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57 -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58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אַשְׁרֵי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יְרֵא דּ' בִּזְמַנָּהּ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יַקְדִּימֶנָּה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כְּבֹא הַשֶּׁמֶשׁ וּמַהֵר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יַעֲשֶׂנָּה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עושה אדם עיוור שאיננו יכול להדליק, לעניין ההדלקה והברכה על הנרות?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43672" y="396983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45 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אֵין לְאֵל יָדוֹ לַעֲרֹךְ הַמַּעֲרָכָה,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יַעְזְרֵהוּ רֵעֵהוּ וְהוּא יְבָרֵךְ כַּהֲלָכָה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יש מצווה לקבוע סעודות בחנוכה?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he-IL" sz="6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71664" y="2924944"/>
            <a:ext cx="5643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160 –</a:t>
            </a:r>
            <a:r>
              <a:rPr lang="he-IL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16</a:t>
            </a: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וּלְהַרְבּוֹת בִּסְעוּדָה וּשְׁתִיַּת יַיִן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בָּהֶם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אַיִן.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מהו הגובה המכסימאלי להנחת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מגובה הרצפה?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9736" y="3228003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103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104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יוֹתֵר מֵהֵנָּה תִּשָּׁמֵר נֶפֶשׁ תַּמָּה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מִלְּהַגְבִּיהַּ לְמַעְלָה מֵעֶשְׂרִים אַמָּה.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 שתי ברכות מברכים בכל לילה על הדלקת הנרות? </a:t>
            </a: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81422" y="2928934"/>
            <a:ext cx="459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18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מִצְוַת וְזֵכֶר נִסִּים יַחַד נֶעֱרָכוֹת,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הסיבה שנשים חייבות בהדלקת נרות חנוכה (הרי זאת מצוות עשה שהזמן גרמה)?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673860" y="3571620"/>
            <a:ext cx="48442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41 - 42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אַף לָהֶן זֹאת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יָאָתָה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מִיְּדֵי אֵשֶׁת חַיִל יָד ד' נִגְלָתָה.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10" name="תמונה 9" descr="הלוגו + הלכה יישומית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1" name="מלבן 10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ידליק מי שפתח ביתו פותח לרשות הרבים ומה הדין אם רק חצרו פונה לשם?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980752" y="3445925"/>
            <a:ext cx="623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77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80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עַל יַד רְחוֹבוֹת בֵּיתוֹ נִפְתַּחַת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בַּפֶּתַח הַהוּא יַדְלִיק הַנֵּר הַמְּשַׂמַּחַת.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סָבִיב לָהּ יַקִּיף הֶחָצֵר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אָז מִפִּתְחָהּ לֹא יִבָּצֵר.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/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 עדיף שידליק ויוציא את השני ידי חובה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בעל או האישה?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35760" y="3000373"/>
            <a:ext cx="4589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בשורה 52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לְאִישׁ יִרְאַת ד' הָרִיחַ.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8"/>
            <a:ext cx="10972800" cy="575685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הזמן בו מדליקים בזמן הסכנה ועל מה צריך להקפיד?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18361" y="2632970"/>
            <a:ext cx="6444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 67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72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זְמַן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נִתְאַחֵר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וְיָכוֹל לַעֲשׂוֹתָהּ עַד עֲלוֹת הַשַּׁחַר,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בְּכָל בֵּיתוֹ עוֹד גְּלוּיֵי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עֵינַיִם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וְחֶבְלֵי שֵׁנָה עוֹד לֹא סָגְרוּ לָהֶם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עַפְעַפַּיִם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וּמִדַּת הַשֶּׁמֶן בִּלְבָבוֹ יְשַׂעֵר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חֲצִי הַשָּׁעָה תְּהִי לְבַעֵר.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באיזה גובה יש להניח את הנרות, כאשר מדליקים בפתח הבית ומדוע?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927648" y="2628364"/>
            <a:ext cx="5584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97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100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אִם בְּפֶתַח הַבַּיִת יַצִּיב לָהּ יָד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הַזָּהִיר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וְאֶת קְדוֹשִׁים רַד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יַשְׁפִּילֶנָּה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לְמַטָּה מִטְפָחִים עֲשָׂרָה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וְאָז לְשֵׁם מִצְוָה תְּהִי נִכָּרָה,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יש להניח את הנרות כאשר מדליקים בפתח הבית ומדוע?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3"/>
            <a:ext cx="4071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73 - 74 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וּבְפֶתַח הַבַּיִת יַעֲרֹךְ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נֵרֵהו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בִּמְזוּזַת שְׂמֹאל לְמַעַן הַמִּצְווֹת יְסוֹבְבוּהוּ.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מדליקים בזמן הסכנה?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151784" y="2996952"/>
            <a:ext cx="4373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65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66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אַךְ לְעֵת זֹאת לְיַעֲקֹב עֵת צָרָה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אֲשֶׁר רַק בְּבֵיתוֹ יִתְהַדֵּר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הַיְּקָרָה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/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מהן מצוות החנוכה? </a:t>
            </a:r>
          </a:p>
          <a:p>
            <a:pPr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he-IL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8546" y="2571744"/>
            <a:ext cx="428628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10 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1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לְהוֹדוֹת וּלְהַלֵּל יִקָּבֵעוּ,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לְהַדְלִיק נֵרוֹת כִּבְרָקִים מַזְהִירִים,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28945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צריך להדליק נרות חנוכה שכבו מיד אחרי ההדלקה?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215680" y="3081931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129 –</a:t>
            </a:r>
            <a:r>
              <a:rPr lang="he-IL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13</a:t>
            </a: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כָּבוּ הַנֵּרוֹת אַחֲרֵי הַהַדְלָקָה,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לְהַדְלִיק עוֹד פַּעַם אֵין לְהַזְקִיקָהּ.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ידליק מי שגר בקומה שניה ומעלה?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3"/>
            <a:ext cx="4071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91 - 92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בִּמְקוֹם גָּבוֹהַּ בַּעֲלִיָּה יְהִי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נָוֵהו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יַעֲרֹךְ בַּחַלּוֹן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נֵרֵהו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גם בזמן הסכנה יש להדליק בכמה פתחים?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3"/>
            <a:ext cx="4071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89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90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אַךְ בְּמָקוֹם אֶחָד יַעֲמִיד עַל כַּנָּם,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אִם הַפְּתָחִים יִגְדְּלוּ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בְּמִנְיָנָם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איזו מצווה יותר חשובה: נרות חנוכה או נרות שבת? (יודעים למה?)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452926" y="3000372"/>
            <a:ext cx="4071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55- 56 </a:t>
            </a:r>
            <a:endParaRPr lang="he-IL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רַק נֵר שַׁבָּת מִמֶּנָּה יִכְבַּד בְּעֵינֵינוּ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גָּדוֹל הַיּוֹם וְקָדוֹשׁ לַאֲדוֹנֵנוּ.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ידליק מי שגר בקומת קרקע כאשר אין אפשרות לו להדליק בפתח ביתו? 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503712" y="2852936"/>
            <a:ext cx="4792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93 - 96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וְאַף הַדָּר בַּבַּיִת וּמְעוֹנָתָהּ שְׁפָלָה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לְהַדְלִיק בְּחַלּוֹן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גָּדָלָה,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בְּעֵת אֲשֶׁר כַּדָּת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בְּפִתְחֵהו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לְהַדְלִיק שָׁמָּה לֹא תִּמְצָא יָדַהוּ.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ידליק מי שיש לו שתי דלתות לבית משני צדדים?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3"/>
            <a:ext cx="4071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81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82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מִשְּׁנֵי עֲבָרִים לְבֵיתוֹ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דְּלָתַיִם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בִּשְׁתֵּיהֶן יַדְלִיק לִמְנֹעַ מַרְאֵה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עֵינַיִם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260648"/>
            <a:ext cx="10972800" cy="5865517"/>
          </a:xfrm>
        </p:spPr>
        <p:txBody>
          <a:bodyPr/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מותר להשתמש לאור הנרות לדבר מצווה?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747628" y="2579473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117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12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וְיִשָּׁמֵר מְאֹד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לְהִזָּהֵר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בִּכְבוֹדָהּ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וְלֹא יִשְׁתַּמֵּשׁ מְאוּמָה מֵאוֹר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יְקוּדָהּ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דְּבַר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וְחֶפְצֵי שָׁמַיִם,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וְאַף בְּרִחוּק מָקוֹם מְלֹא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עֵינַיִם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4674" y="4962356"/>
            <a:ext cx="695452" cy="1780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מאיזה צד לאיזה צד יש להדליק את הנרות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ומדוע?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452168" y="2620484"/>
            <a:ext cx="7358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107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110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בְּפִנַּת הַיָּמִין כְּמִשְׁפַּט הַתּוֹרָה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יַדְלִיק אֶת הַנֵּרוֹת בַּמְּנוֹרָה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לְהַתְחִיל בִּשְׂמֹאל לְיָמִין לְהִפָּנוֹת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כְּמִשְׁפַּט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הַכֹּהֲנִים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מַקְרִיבֵי קָרְבָּנוֹת.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/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כמה אנשים יכולים לצאת ידי חובה, בהדלקת נר חנוכה, על ידי כלי נר שיש לו כמה פתחים?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910229" y="3717032"/>
            <a:ext cx="68605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135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13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נֵר אֲשֶׁר יֵשׁ לָהּ פִּיּוֹת מֵהַרְבֵּה עֲבָרִים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אֲנָשִׁים כְּמִסְפָּרָם בָּהּ נִפְטָרִים,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דין השמן לאחר שדלק חצי שעה?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783632" y="2564904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123 - 124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כְּבָר בָּעֲרָה מִדָּתָהּ הַקְּצוּבָה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מִנִּי אָז כְּנֵר חוֹל הִיא חֲשׁוּבָה.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דינו של אורח בחנוכה, שאין לו חדר מיוחד לישון בו, היכן ידליק נרות חנוכה?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/>
              <a:t>ב"ה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855640" y="3414928"/>
            <a:ext cx="6036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35 - 38.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וְהָאִישׁ אֲשֶׁר אֵין לוֹ מָקוֹם קָבוּעַ,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הִנֵּה יֹאכַל פִּתּוֹ וְלִשְׁכַּב הִנֵּה יָנוּעַ,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בְּמָקוֹם אֲשֶׁר יֹאכַל מַאֲכָלוֹ,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שָׁמָּה לְהַדְלִיק שָׁפְרָה גּוֹרָלוֹ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00299" y="737390"/>
            <a:ext cx="109728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יעשה אדם שלא יכול להדליק נרות בביתו ואף אחד לא ידליק עליו? </a:t>
            </a:r>
          </a:p>
          <a:p>
            <a:pPr>
              <a:buNone/>
            </a:pPr>
            <a:endParaRPr lang="he-IL" sz="6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024902" y="3000371"/>
            <a:ext cx="6323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23 - 26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לְהַדְלִיק נֵרוֹת פַּס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כֹּחֵהוּ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יִשָּׂא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בְּרָכָה עֵת תֶּחֱזֶינָה עֵיְנֵהוּ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וּבִרְכַּת זְמַן וְנִסִּים יוֹדֶה לָאֵ-ל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בִּרְאוֹתוֹ נֵרוֹת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בְּבָתֵּי יִשְׂרָאֵל.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9336" y="5661248"/>
            <a:ext cx="1091966" cy="1176038"/>
            <a:chOff x="8011052" y="5707388"/>
            <a:chExt cx="1091966" cy="1176038"/>
          </a:xfrm>
        </p:grpSpPr>
        <p:pic>
          <p:nvPicPr>
            <p:cNvPr id="10" name="תמונה 9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1" name="מלבן 10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/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דין חרס ישן שרוצה להדליק בו נר חנוכה? ומה הדין אם הדליק בו בשוגג?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215680" y="3448486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141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וְחֶרֶס יָשָׁן מֵחַרְסֵי אֲדָמָה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לֹא לִכְבוֹד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הָרָמָה.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בִּבְלִי דַּעְתּוֹ עָלָיו הִדְלִיקוּ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בְּלִי בְּרָכָה חֲכָמִים חֵקֶר הֶעֱמִיקוּ.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דין תערובת שמן בתוך זמן החצי שעה?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639616" y="2852936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125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12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טֶרֶם זְמַן זֶה כָּבְתָה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אֲסוּרָה הִיא וְאוֹסֶרֶת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תַּעֲרוּבָתָהּ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וְהַשֶּׁמֶן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יִדָּרֵשׁ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לְהַתִּירוֹ שִׁשִּׁים כִּפְלַיִם,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וְיִזָּהֵר בְּלִי לְעָרְבוֹ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בְּיָדַיִם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איזה הידור קיים בנרות חלב או שעווה?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16756" y="3087414"/>
            <a:ext cx="615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150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15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נֵרוֹת חֵלֶב אוֹ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שַׁעֲוָה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יִצְלָחוּ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וְהֵם יְהַדְּרוּ אִם יֵאָרְכוּ.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כמה עולים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עולים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לתורה בקריאת התורה בחנוכה?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855640" y="2924944"/>
            <a:ext cx="6215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166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16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7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שְׁלֹשָׁה אֲנָשִׁים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בְּמִנְיָן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וְהַכֹּהֵן יַכְפִּיל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הָעִנְיָן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איזה הלל אומרים בחנוכה, חצי הלל או שלם?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23792" y="3000372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בשורה 152</a:t>
            </a: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בְּהוֹדוֹת לֹד' וְהַלֵּל יִגְמָרוּ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מותר להדליק מהנר הראשון את שאר הנרות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, מדוע?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31704" y="2924944"/>
            <a:ext cx="558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121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12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מִנֵּר הָרִאשׁוֹן לְהַדְלִיק הַנּוֹתָרִים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אֲשֶׁר אַךְ לְהַדֵּר אֵינָם מֻתָּרִים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מותר במוצאי שבת, לברך על נרות חנוכה "בורא מאורי האש", מדוע?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503712" y="3789040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147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רַק לֹא עָלָיו יְבָרֵךְ עַל הַנֵּר בְּהַבְדָּלָה,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אַךְ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לְמִצְוָה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וְלֹא לַהֲנָאָה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נִגְבָּלָהּ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 descr="candle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8532" y="5292044"/>
            <a:ext cx="1395298" cy="134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53366" y="228486"/>
            <a:ext cx="10972800" cy="575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כיצד עושים פרסום הנס בהדלקת נרות בזמן הסכנה, שאי אפשר להדליק בחוץ?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187396" y="3250659"/>
            <a:ext cx="99613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83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88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בְּעֵת לְהַעֲמִיד הַדָּת בַּת יַעֲקֹב יְרֵאָה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וּבְקִיּוּם הַמִּצְווֹת בַּחֶדֶר שָׁם נֶחְבְּאָה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זֹאת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הַמִּצְוָה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לֹא נִשְׁבָּתָהּ,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כִּי בְּפָנִים הַבַּיִת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תִּקַּח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עֶמְדָּתָהּ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לְהַזְכִּיר בְּנֵי הַבַּיִת לְעוֹרֵר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לִבּוֹתָם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לְהַלֵּל לֵד' וּלְפָאֲרוֹ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בְּמַקְהֵלוֹתָם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באלו ימים אומרים הלל בחנוכה?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539716" y="234888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בשורה 153</a:t>
            </a: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כָּל שְׁמוֹנַת יָמִים אֲשֶׁר נִבְחֲרוּ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במוצאי שבת, מי קודם למי: נר הבדלה או נרות חנוכה? 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747628" y="2996952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145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וּבְמוֹצָאֵי שַׁבַּת הַבְדָּלָה אוֹ הַבְעָרָה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מִי לְהַקְדִּים עוֹד לֹא נַחְקָרָהּ.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אדם עיוור, חייב בהדלקת נרות?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223792" y="2348880"/>
            <a:ext cx="4071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43 - 44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וְאַף אִישׁ נִדְכָּא עִוֵּר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עֵינַיִם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לִפְעֻלַּת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צֶדֶק זֹאת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יִתֵּן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יָדַיִם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9336" y="5661248"/>
            <a:ext cx="1091966" cy="1176038"/>
            <a:chOff x="8011052" y="5707388"/>
            <a:chExt cx="1091966" cy="1176038"/>
          </a:xfrm>
        </p:grpSpPr>
        <p:pic>
          <p:nvPicPr>
            <p:cNvPr id="10" name="תמונה 9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1" name="מלבן 10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יכול להפוך סעודות בחנוכה להיחשב סעודות מצווה?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367391" y="3107148"/>
            <a:ext cx="5457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162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16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רַק דִּבְרֵי תּוֹרָה יָשִׂימוּ לָהֶם פְּדוּת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מִכְלַל סְעוּדַת רְשׁוּת.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10B00"/>
              </a:clrFrom>
              <a:clrTo>
                <a:srgbClr val="210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/>
          <a:stretch/>
        </p:blipFill>
        <p:spPr>
          <a:xfrm>
            <a:off x="9194446" y="5409736"/>
            <a:ext cx="2997554" cy="143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 ששכח להודות בברכת על הניסים, האם עליו לחזור? </a:t>
            </a:r>
            <a:endParaRPr lang="en-US" sz="6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None/>
            </a:pP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67708" y="2996952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156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15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7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שָׁכַח אֵינֶנָּה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נֶחֶזֶרֶת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שֶׁאֵינָהּ יָפָה וּמְהֻדֶּרֶת.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מודים לד' בחנוכה?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59632" y="2564904"/>
            <a:ext cx="5872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154 - 155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וּלְהַזְכִּיר בַּתְּפִלָּה וּבְבִרְכַּת הַסְּעוּדָה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חֶסֶד ד' לְבֵית יְהוּדָה.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8" y="5373216"/>
            <a:ext cx="1972851" cy="131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ניתן לצאת ידי חובה בהדלקת נרות בתוך כלי עגול המלא שמן? ומה הפתרון לכך?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485728" y="3608575"/>
            <a:ext cx="7220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137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14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בַּעֲגִילָה שָׂם פְּתִילוֹת בְּתוֹךְ הַקְּעָרָה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אַף מִצְוַת אַחַת מֵהֶן נֶעְדָּרָה,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רַק אִם כְּלִי עָלֶיהָ כָּפָה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כָּל פְּתִילָה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לְמִצְוָה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יָפָה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402"/>
              </a:clrFrom>
              <a:clrTo>
                <a:srgbClr val="05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6" y="5373216"/>
            <a:ext cx="2567608" cy="19257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איזו פרשה קוראים בתורה בחנוכה?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503712" y="2492896"/>
            <a:ext cx="5643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164 - 165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וְיִקְרְאוּ בַּתּוֹרָה פָּרָשָׁה קְבוּעָה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בַּחֲנֻכַּת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מִשְׁכָּן הַמִּקְדָּשׁ הִיא יְדוּעָה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86" y="3238136"/>
            <a:ext cx="2576910" cy="290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/>
          <p:cNvSpPr/>
          <p:nvPr/>
        </p:nvSpPr>
        <p:spPr>
          <a:xfrm>
            <a:off x="551384" y="548680"/>
            <a:ext cx="106314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11500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חנוכה שמח ומאיר!</a:t>
            </a:r>
            <a:endParaRPr lang="he-IL" sz="11500" b="1" cap="all" dirty="0">
              <a:ln w="0">
                <a:solidFill>
                  <a:schemeClr val="accent6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 descr="candl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220" y="2981706"/>
            <a:ext cx="2804160" cy="321868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תמונה 4" descr="candl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820" y="2924556"/>
            <a:ext cx="2804160" cy="321868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0938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קבעו את ברכת על הניסים בתפילה ובברכת המזון?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/>
              <a:t>ב"ה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3575720" y="3243501"/>
            <a:ext cx="4591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158 –</a:t>
            </a:r>
            <a:r>
              <a:rPr lang="he-IL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15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בִּתְפִלָּה בְּבִרְכַּת הוֹדָאָה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וּבְבִרְכַּת הַמָּזוֹן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בְּהָאָרֶץ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נִקְבָּעָהּ,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1" y="5079839"/>
            <a:ext cx="1379262" cy="1469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היכן יש להניח את הנרות כאשר מדליקים בפתח הבית כאשר אין בו מזוזה?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457836" y="3429000"/>
            <a:ext cx="52763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75 </a:t>
            </a: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76</a:t>
            </a: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אִם בְּלֹא מְזוּזָה פִּתְחוֹ כְּמַחְתֶּרֶת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אָז מִשְּׂמֹאל הַיָּמִין נִבְחֶרֶת.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0" y="5287472"/>
            <a:ext cx="2409907" cy="144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369309"/>
            <a:ext cx="10972800" cy="57568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הדין אם הניח את </a:t>
            </a:r>
            <a:r>
              <a:rPr lang="he-IL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החנוכיה</a:t>
            </a:r>
            <a:r>
              <a:rPr lang="he-I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שהדליק בפתח הבית, יותר מעשרה טפחים? </a:t>
            </a:r>
            <a:endParaRPr lang="he-I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76" y="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28" y="-2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ב"ה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529844" y="3599590"/>
            <a:ext cx="5132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תשובה בשורות 101 - 102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וְאִם יוֹתֵר מִזֶּה הִגְבִּיהַּ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נֵרֵהו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לֹא עָשָׁה כַּאֲשֶׁר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יְאַתָּה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 מִצְוַת קוֹנֵהוּ,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19336" y="5661693"/>
            <a:ext cx="1091966" cy="1176038"/>
            <a:chOff x="8011052" y="5707388"/>
            <a:chExt cx="1091966" cy="1176038"/>
          </a:xfrm>
        </p:grpSpPr>
        <p:pic>
          <p:nvPicPr>
            <p:cNvPr id="9" name="תמונה 8" descr="הלוגו + הלכה יישומית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9886" y="5707388"/>
              <a:ext cx="890392" cy="1002854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8011052" y="6637205"/>
              <a:ext cx="109196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he-IL" sz="1000" b="1" cap="none" spc="0" dirty="0" smtClean="0">
                  <a:ln/>
                  <a:solidFill>
                    <a:srgbClr val="FF0000"/>
                  </a:solidFill>
                  <a:effectLst/>
                  <a:latin typeface="David" panose="020E0502060401010101" pitchFamily="34" charset="-79"/>
                  <a:cs typeface="David" panose="020E0502060401010101" pitchFamily="34" charset="-79"/>
                </a:rPr>
                <a:t>כל הזכויות שמורות</a:t>
              </a:r>
              <a:endParaRPr lang="he-IL" sz="1000" b="1" cap="none" spc="0" dirty="0">
                <a:ln/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455781"/>
            <a:ext cx="1787691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חיות דקדושא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חיות דקדושא</Template>
  <TotalTime>4531</TotalTime>
  <Words>2177</Words>
  <Application>Microsoft Office PowerPoint</Application>
  <PresentationFormat>מסך רחב</PresentationFormat>
  <Paragraphs>433</Paragraphs>
  <Slides>65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65</vt:i4>
      </vt:variant>
    </vt:vector>
  </HeadingPairs>
  <TitlesOfParts>
    <vt:vector size="70" baseType="lpstr">
      <vt:lpstr>Arial</vt:lpstr>
      <vt:lpstr>Calibri</vt:lpstr>
      <vt:lpstr>David</vt:lpstr>
      <vt:lpstr>Times New Roman</vt:lpstr>
      <vt:lpstr>חיות דקדושא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מאיר ברגר</dc:creator>
  <cp:lastModifiedBy>Home</cp:lastModifiedBy>
  <cp:revision>42</cp:revision>
  <dcterms:created xsi:type="dcterms:W3CDTF">2018-11-29T18:32:21Z</dcterms:created>
  <dcterms:modified xsi:type="dcterms:W3CDTF">2018-12-04T22:07:37Z</dcterms:modified>
</cp:coreProperties>
</file>