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67"/>
  </p:notesMasterIdLst>
  <p:sldIdLst>
    <p:sldId id="257" r:id="rId2"/>
    <p:sldId id="259" r:id="rId3"/>
    <p:sldId id="321" r:id="rId4"/>
    <p:sldId id="307" r:id="rId5"/>
    <p:sldId id="268" r:id="rId6"/>
    <p:sldId id="274" r:id="rId7"/>
    <p:sldId id="322" r:id="rId8"/>
    <p:sldId id="288" r:id="rId9"/>
    <p:sldId id="296" r:id="rId10"/>
    <p:sldId id="306" r:id="rId11"/>
    <p:sldId id="278" r:id="rId12"/>
    <p:sldId id="265" r:id="rId13"/>
    <p:sldId id="313" r:id="rId14"/>
    <p:sldId id="271" r:id="rId15"/>
    <p:sldId id="266" r:id="rId16"/>
    <p:sldId id="297" r:id="rId17"/>
    <p:sldId id="276" r:id="rId18"/>
    <p:sldId id="267" r:id="rId19"/>
    <p:sldId id="323" r:id="rId20"/>
    <p:sldId id="304" r:id="rId21"/>
    <p:sldId id="280" r:id="rId22"/>
    <p:sldId id="326" r:id="rId23"/>
    <p:sldId id="264" r:id="rId24"/>
    <p:sldId id="272" r:id="rId25"/>
    <p:sldId id="303" r:id="rId26"/>
    <p:sldId id="269" r:id="rId27"/>
    <p:sldId id="325" r:id="rId28"/>
    <p:sldId id="279" r:id="rId29"/>
    <p:sldId id="273" r:id="rId30"/>
    <p:sldId id="299" r:id="rId31"/>
    <p:sldId id="270" r:id="rId32"/>
    <p:sldId id="275" r:id="rId33"/>
    <p:sldId id="287" r:id="rId34"/>
    <p:sldId id="281" r:id="rId35"/>
    <p:sldId id="285" r:id="rId36"/>
    <p:sldId id="293" r:id="rId37"/>
    <p:sldId id="284" r:id="rId38"/>
    <p:sldId id="283" r:id="rId39"/>
    <p:sldId id="258" r:id="rId40"/>
    <p:sldId id="289" r:id="rId41"/>
    <p:sldId id="290" r:id="rId42"/>
    <p:sldId id="282" r:id="rId43"/>
    <p:sldId id="294" r:id="rId44"/>
    <p:sldId id="286" r:id="rId45"/>
    <p:sldId id="302" r:id="rId46"/>
    <p:sldId id="298" r:id="rId47"/>
    <p:sldId id="305" r:id="rId48"/>
    <p:sldId id="300" r:id="rId49"/>
    <p:sldId id="277" r:id="rId50"/>
    <p:sldId id="310" r:id="rId51"/>
    <p:sldId id="308" r:id="rId52"/>
    <p:sldId id="315" r:id="rId53"/>
    <p:sldId id="324" r:id="rId54"/>
    <p:sldId id="314" r:id="rId55"/>
    <p:sldId id="301" r:id="rId56"/>
    <p:sldId id="312" r:id="rId57"/>
    <p:sldId id="291" r:id="rId58"/>
    <p:sldId id="318" r:id="rId59"/>
    <p:sldId id="311" r:id="rId60"/>
    <p:sldId id="320" r:id="rId61"/>
    <p:sldId id="316" r:id="rId62"/>
    <p:sldId id="317" r:id="rId63"/>
    <p:sldId id="309" r:id="rId64"/>
    <p:sldId id="319" r:id="rId65"/>
    <p:sldId id="328" r:id="rId66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CCBE"/>
    <a:srgbClr val="BE7E4E"/>
    <a:srgbClr val="FF5D47"/>
    <a:srgbClr val="646464"/>
    <a:srgbClr val="969696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874" autoAdjust="0"/>
    <p:restoredTop sz="94709" autoAdjust="0"/>
  </p:normalViewPr>
  <p:slideViewPr>
    <p:cSldViewPr>
      <p:cViewPr>
        <p:scale>
          <a:sx n="62" d="100"/>
          <a:sy n="62" d="100"/>
        </p:scale>
        <p:origin x="852" y="6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97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C152DA5-A392-44D1-89DE-C38200973208}" type="datetimeFigureOut">
              <a:rPr lang="he-IL" smtClean="0"/>
              <a:t>כ"ו/כסלו/תשע"ט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9A0E3C2-957F-4C5C-8270-446D85FF3F4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83398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0E3C2-957F-4C5C-8270-446D85FF3F4D}" type="slidenum">
              <a:rPr lang="he-IL" smtClean="0"/>
              <a:t>32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06452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EECAB-BB18-42BB-B323-D5435196DF2C}" type="datetimeFigureOut">
              <a:rPr lang="he-IL" smtClean="0"/>
              <a:pPr/>
              <a:t>כ"ו/כסלו/תשע"ט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F3ED3-5AC1-4407-BC44-0B434833F789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911422" y="335660"/>
            <a:ext cx="9948588" cy="2750363"/>
          </a:xfrm>
          <a:noFill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>
              <a:buNone/>
            </a:pPr>
            <a:r>
              <a:rPr lang="he-IL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177800">
                    <a:schemeClr val="accent3">
                      <a:lumMod val="50000"/>
                    </a:schemeClr>
                  </a:inn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חידון חנוכה </a:t>
            </a:r>
            <a:r>
              <a:rPr lang="he-IL" sz="8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177800">
                    <a:schemeClr val="accent3">
                      <a:lumMod val="50000"/>
                    </a:schemeClr>
                  </a:inn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על פי שירו </a:t>
            </a:r>
            <a:r>
              <a:rPr lang="he-IL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177800">
                    <a:schemeClr val="accent3">
                      <a:lumMod val="50000"/>
                    </a:schemeClr>
                  </a:inn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של </a:t>
            </a:r>
            <a:r>
              <a:rPr lang="he-IL" sz="88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177800">
                    <a:schemeClr val="accent3">
                      <a:lumMod val="50000"/>
                    </a:schemeClr>
                  </a:inn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הראי"ה</a:t>
            </a:r>
            <a:r>
              <a:rPr lang="he-IL" sz="8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177800">
                    <a:schemeClr val="accent3">
                      <a:lumMod val="50000"/>
                    </a:schemeClr>
                  </a:inn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קוק זצ"ל</a:t>
            </a:r>
            <a:endParaRPr lang="he-IL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177800">
                  <a:schemeClr val="accent3">
                    <a:lumMod val="50000"/>
                  </a:schemeClr>
                </a:inn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/>
              <a:t>ב"ה</a:t>
            </a:r>
            <a:endParaRPr lang="he-IL" dirty="0"/>
          </a:p>
        </p:txBody>
      </p:sp>
      <p:grpSp>
        <p:nvGrpSpPr>
          <p:cNvPr id="7" name="קבוצה 6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8" name="תמונה 7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9" name="מלבן 8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2" name="תמונה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808" y="2895900"/>
            <a:ext cx="2376264" cy="3361508"/>
          </a:xfrm>
          <a:prstGeom prst="ellipse">
            <a:avLst/>
          </a:prstGeom>
          <a:ln w="63500" cap="rnd">
            <a:solidFill>
              <a:srgbClr val="BE7E4E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2" name="קבוצה 11"/>
          <p:cNvGrpSpPr/>
          <p:nvPr/>
        </p:nvGrpSpPr>
        <p:grpSpPr>
          <a:xfrm>
            <a:off x="2498412" y="4005064"/>
            <a:ext cx="6774611" cy="1377987"/>
            <a:chOff x="2498412" y="3717032"/>
            <a:chExt cx="6774611" cy="1377987"/>
          </a:xfrm>
        </p:grpSpPr>
        <p:pic>
          <p:nvPicPr>
            <p:cNvPr id="11" name="תמונה 1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449"/>
            <a:stretch/>
          </p:blipFill>
          <p:spPr>
            <a:xfrm>
              <a:off x="2749803" y="3717032"/>
              <a:ext cx="6271827" cy="571590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2498412" y="3894690"/>
              <a:ext cx="677461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he-IL" sz="7200" b="1" dirty="0" smtClean="0">
                  <a:ln w="12700">
                    <a:solidFill>
                      <a:schemeClr val="accent1"/>
                    </a:solidFill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  <a:outerShdw dist="38100" dir="2640000" algn="bl" rotWithShape="0">
                      <a:schemeClr val="accent1"/>
                    </a:outerShdw>
                  </a:effectLst>
                  <a:latin typeface="David" panose="020E0502060401010101" pitchFamily="34" charset="-79"/>
                  <a:cs typeface="David" panose="020E0502060401010101" pitchFamily="34" charset="-79"/>
                </a:rPr>
                <a:t>קיצור הלכות חנוכה</a:t>
              </a:r>
              <a:endParaRPr lang="he-IL" sz="7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dist="38100" dir="2640000" algn="bl" rotWithShape="0">
                    <a:schemeClr val="accent1"/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sp>
        <p:nvSpPr>
          <p:cNvPr id="13" name="מלבן 12"/>
          <p:cNvSpPr/>
          <p:nvPr/>
        </p:nvSpPr>
        <p:spPr>
          <a:xfrm>
            <a:off x="1559496" y="6300609"/>
            <a:ext cx="91550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מצאתם טעות? אנא עדכנו אותנו: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myb@livemitzvot.org </a:t>
            </a:r>
            <a:endParaRPr lang="he-IL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האם אדם מקבל שבת בכך שהדליק נרות חנוכה בערב שבת של חנוכה ומה הפתרון לכך? </a:t>
            </a:r>
            <a:endParaRPr lang="en-U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493840" y="3448486"/>
            <a:ext cx="520431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131 –</a:t>
            </a:r>
            <a:r>
              <a:rPr lang="he-IL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13</a:t>
            </a:r>
            <a:r>
              <a:rPr lang="he-IL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4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כִּקְבִיעַת שַׁבַּת הַדְלָקַת הַנֵּר מְסַכֶּמֶת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זוּלַת אִם חָשַׁב בֶּאֱמֶת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וּבִצְדָקָה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כִּי אֵינוֹ מְקַבֵּל שַׁבָּת בַּהַדְלָקָה.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10B00"/>
              </a:clrFrom>
              <a:clrTo>
                <a:srgbClr val="210B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0"/>
          <a:stretch/>
        </p:blipFill>
        <p:spPr>
          <a:xfrm>
            <a:off x="9194446" y="5409736"/>
            <a:ext cx="2997554" cy="1432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עושה אדם שלא יהיה בבית בזמן ההדלקה כי יוצא לדרך מוקדם יותר, ועל מה צריך להקפיד בקשר לשמן?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270269" y="3298301"/>
            <a:ext cx="614042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59 - 64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אַךְ אִם אִנָּה לְיָדוֹ דָּבָר מַפְרִיעַ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יְמַהֵר עוֹנָתָהּ שָׁעָה וּרְבִיעַ.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וְרַב שֶׁמֶן בַּמְּנוֹרָה אָז יָצִיקוּ,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לִזְמַן כַּחֲצִי שָׁעָה בַּלַּיְלָה עוֹד יַדְלִיקוּ.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אַךְ יִזָּהֵר וְלֹא יְחַבֵּק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יָדָיִם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עַד עֵת בַּשּׁוּק כַּלּוּ רַגְלַיִם</a:t>
            </a: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8" y="5373216"/>
            <a:ext cx="1972851" cy="1315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מהו דין המהדרים מן המהדרים? (לאשכנזים) </a:t>
            </a:r>
          </a:p>
          <a:p>
            <a:pPr lvl="0" algn="ctr">
              <a:buNone/>
            </a:pP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810000" y="299695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12 - 14 </a:t>
            </a: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גַּם כָּל נַפְשׁוֹת בַּיִת יַדְלִיקוֹ בְּגִילָה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אִישׁ נֵרוֹתָיו וִיסַלְּדוּ בְּחִילָה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מדוע נר שמן זית מובחר משאר השמנים להדלקת נרות חנוכה? </a:t>
            </a:r>
            <a:endParaRPr lang="en-U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4223792" y="3000372"/>
            <a:ext cx="40719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בשורה 149</a:t>
            </a: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שֶׁמֶן זַיִת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לְמִצְוָה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נִבְחֶרֶת,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510" y="5287472"/>
            <a:ext cx="2409907" cy="1443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במה שונה מצווה זאת משאר מצוות לעניין היחס בין גברים לנשים?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>
              <a:buNone/>
            </a:pP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719736" y="2996952"/>
            <a:ext cx="56436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49 </a:t>
            </a:r>
            <a:r>
              <a:rPr lang="he-IL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5</a:t>
            </a:r>
            <a:r>
              <a:rPr lang="he-IL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1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כִּי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בְּמִצְוָה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זֹאת חֲכָמִים אָמָרוּ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לְהוֹצִיא הַגְּבָרִים חוֹבָתָם הַנָּשִׁים יִגְבָּרוּ.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אַף תּוּכַל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אִשָּׁה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לְמַלֹּאוֹת יָד שָׁלִיחַ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 descr="candle2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88532" y="5292044"/>
            <a:ext cx="1395298" cy="13439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אדם שמתארח מחוץ לבית בחנוכה, ואשתו נשארה בבית, האם ידליק במקום בו מתארח?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288409" y="3175190"/>
            <a:ext cx="752236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27 -32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וְעוֹבֵר אוֹרֵחַ בְּאֶרֶץ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נָכְרִיָּה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אִם בְּבֵית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זְבוּלוֹ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אִשְׁתּוֹ הֲלִיכוֹת צוֹפִיָּה,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וּכְדַת הִיא נֵרוֹת עוֹרֶכֶת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גַּם בְּעַד בַּעֲלָהּ אֲשֶׁר הִרְחִיק לָלֶכֶת,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אָז חוֹבָה עוֹד אֵין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עֲלֵיְהוּ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לְהַדְלִיק נֵר בִּמְלוֹן מְגֻרֵהו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941" y="5079839"/>
            <a:ext cx="1379262" cy="1469988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מהו עיקר המצווה להדליק נרות או להניח את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החנוכיה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במקום לשם מצוות הדלקה?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493840" y="3717032"/>
            <a:ext cx="52043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111 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1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12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וּמַטָּרַת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הַמִּצְוָה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אַךְ הַהַדְלָקָה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וּבַהֲנָחָה בִּלְבַד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מִצְוָה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נֶעֱתָקָהּ,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האם נשים חייבות בהדלקת חנוכה?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>
              <a:buNone/>
            </a:pP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4060033" y="2527020"/>
            <a:ext cx="40719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39 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4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0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וְהַדָּת עַל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הַכֹּל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מְחֲכָמִים נִתָּנָה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כִּי אַף לַנָּשִׁים הִיא לְמָנָה,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8" y="5373216"/>
            <a:ext cx="1972851" cy="1315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7"/>
            <a:ext cx="10972800" cy="5756857"/>
          </a:xfrm>
        </p:spPr>
        <p:txBody>
          <a:bodyPr/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כמה ברכות מברכים בלילה הראשון וכמה בשאר הלילות? </a:t>
            </a:r>
          </a:p>
          <a:p>
            <a:pPr algn="ctr">
              <a:buNone/>
            </a:pP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719736" y="306896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15 - 17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וְשָׁלֹשׁ יְבָרְכוּ עֵת יַדְלִיקוּ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בְּבִרְכַּת זְמַן רָצוֹן יָפִיקוּ,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וּבְכָל הַלֵּילוֹת אַךְ שְׁתַּיִם בְּרָכוֹת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28" y="5455781"/>
            <a:ext cx="1787691" cy="1340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איזו הפטרה מפטירים בשבת חנוכה?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439399" y="2924944"/>
            <a:ext cx="53132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168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16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וּבְיוֹם הַשָּׁבַת בְּנָבִיא יַפְטִירוּ,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הַנֵּרוֹת אֲשֶׁר חָזָה זְכַרְיָהוּ יַזְכִּירוּ, 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10B00"/>
              </a:clrFrom>
              <a:clrTo>
                <a:srgbClr val="210B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0"/>
          <a:stretch/>
        </p:blipFill>
        <p:spPr>
          <a:xfrm>
            <a:off x="9194446" y="5409736"/>
            <a:ext cx="2997554" cy="1432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79376" y="840842"/>
            <a:ext cx="10972800" cy="5577484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לשם מה חוגגים את חנוכה? </a:t>
            </a:r>
          </a:p>
          <a:p>
            <a:pPr algn="ctr">
              <a:buNone/>
            </a:pPr>
            <a:endParaRPr lang="he-IL" sz="8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6506" y="2348880"/>
            <a:ext cx="7184270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</a:t>
            </a:r>
            <a:r>
              <a:rPr lang="he-IL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1-4 :</a:t>
            </a:r>
            <a:endParaRPr lang="he-IL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זֵכֶר חֲסָדִים וּפִלְאֵי אֱ-לוֹהַּ,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בִּשְׁנוֹת קֶדֶם הִבִּיט מִגָּבוֹהַּ,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לָתֵת עֹז לְהַחֲלִיף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כֹּחַ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לָעָם מְמֻשָּׁךְ מִגּזַע קָדוֹשׁ פּוֹרֵחַ,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941" y="5079839"/>
            <a:ext cx="1379262" cy="1469988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260649"/>
            <a:ext cx="10972800" cy="586551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הדין אם הדליק כאשר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החנוכיה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היתה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בידיים שלו?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719736" y="2996952"/>
            <a:ext cx="52565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113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11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4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וְאַף אִם אָחֲזָה בְּיָדוֹ בְּעֵת הַדְלָקָתוֹ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אֵין בְּיָדוֹ יְדֵי חוֹבָתוֹ.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510" y="5287472"/>
            <a:ext cx="2409907" cy="1443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איזו מצווה יותר חשובה: נרות חנוכה או קידוש והבדלה? (יודעים למה?)</a:t>
            </a:r>
            <a:endParaRPr lang="en-U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719736" y="2708920"/>
            <a:ext cx="53578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בשורות 53-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54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כִּי מִצְוָה רַבָּה הִיא בְּעֶרְכָּהּ נֶהֱדָרָהּ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מִיֵּין קִדּוּשׁ וְהַבְדָּלָה הִיא יְקָרָה.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8" y="5373216"/>
            <a:ext cx="1972851" cy="1315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בראש חודש טבת, איזו קריאה קודמת: של חנוכה או של ראש חודש?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>
              <a:buNone/>
            </a:pPr>
            <a:endParaRPr lang="he-IL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>
              <a:buNone/>
            </a:pP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934876" y="3571516"/>
            <a:ext cx="632224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172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17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וּקְרִיאַת רֹאשׁ הַחֹדֶשׁ תָּמִיד קוֹדֶמֶת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אַךְ כְּבוֹד הַיּוֹם בַּחֲנֻכָּה נֶחְתֶּמֶת.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28" y="5455781"/>
            <a:ext cx="1787691" cy="1340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דינו של אורח בחנוכה שאיננו נשוי?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457836" y="3247737"/>
            <a:ext cx="5276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33 - 34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הַגֶּבֶר הָאוֹרֵחַ יָבֹא בְּגַפּוֹ,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לָקַחַת חֵלֶק בְּנֵרוֹת הַבַּיִת יְפָרֵשׁ כַּפּוֹ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עושה אדם עיוור שנשוי שאיננו יכול להדליק, לעניין ההדלקה והברכה על הנרות?</a:t>
            </a:r>
            <a:endParaRPr lang="en-U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4151784" y="3861048"/>
            <a:ext cx="40719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47 - 48 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אַךְ 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אִם עִמָּדוֹ תְּהִי עֶזְרָתוֹ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בַּעֲדוֹ תַּעֲשֶׂה הִיא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מִצְוָתוֹ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,</a:t>
            </a: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 descr="candle2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88532" y="5292044"/>
            <a:ext cx="1395298" cy="13439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260649"/>
            <a:ext cx="10972800" cy="586551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הדין במקרה בו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החנוכיה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היתה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כבר דולקת?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675620" y="3202765"/>
            <a:ext cx="68407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115 - 116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לִפְנֵי זְמַנָּהּ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הָיְתָה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בּוֹעֶרֶת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הַנֶּהֱדֶרֶת.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 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 descr="candle4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34674" y="4962356"/>
            <a:ext cx="695452" cy="17802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07368" y="250970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עושה מי ששכח לברך ברכת שהחיינו בלילה הראשון? </a:t>
            </a:r>
          </a:p>
          <a:p>
            <a:pPr>
              <a:buNone/>
            </a:pP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408790" y="2780928"/>
            <a:ext cx="69699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 19 - 22 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לְבַד אִם שָׁכַח אוֹ שָׁגָה בַּהֲלָכָה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וְלֹא בֵּרַךְ בָּרִאשׁוֹן לִזְמַן הַבְּרָכָה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אָז מִפִּי חֲכָמִים הַדָּת נְתוּנָה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בְּכָל לַיְלָה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שֶׁיִּזְכֹּר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לְבָרֵךְ זְמַן בֶּאֱמוּנָה.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10B00"/>
              </a:clrFrom>
              <a:clrTo>
                <a:srgbClr val="210B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0"/>
          <a:stretch/>
        </p:blipFill>
        <p:spPr>
          <a:xfrm>
            <a:off x="9194446" y="5409736"/>
            <a:ext cx="2997554" cy="1432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איזו הפטרה מפטירים בשבת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שניה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של חנוכה (בשנה שכך יוצא)?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871447" y="2996952"/>
            <a:ext cx="44491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170 - 171 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שַׁבָּת שֵׁנִי בּוֹ יֶאֱרַע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בְּנֵרוֹת שְׁלֹמֹה בְּמַפְטִיר יִקְרָא,</a:t>
            </a: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איזה זמן הכי מובחר לכתחילה להדליק נרות חנוכה?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755740" y="2924944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57 -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58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אַשְׁרֵי 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יְרֵא דּ' בִּזְמַנָּהּ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יַקְדִּימֶנָּה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כְּבֹא הַשֶּׁמֶשׁ וּמַהֵר 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יַעֲשֶׂנָּה</a:t>
            </a: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8" y="5373216"/>
            <a:ext cx="1972851" cy="1315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עושה אדם עיוור שאיננו יכול להדליק, לעניין ההדלקה והברכה על הנרות?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143672" y="3969838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45 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4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6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אֵין לְאֵל יָדוֹ לַעֲרֹךְ הַמַּעֲרָכָה,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יַעְזְרֵהוּ רֵעֵהוּ וְהוּא יְבָרֵךְ כַּהֲלָכָה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941" y="5079839"/>
            <a:ext cx="1379262" cy="1469988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האם יש מצווה לקבוע סעודות בחנוכה?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>
              <a:buNone/>
            </a:pPr>
            <a:endParaRPr lang="he-IL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he-IL" sz="6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071664" y="2924944"/>
            <a:ext cx="56436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160 –</a:t>
            </a:r>
            <a:r>
              <a:rPr lang="he-IL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16</a:t>
            </a:r>
            <a:r>
              <a:rPr lang="he-IL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1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וּלְהַרְבּוֹת בִּסְעוּדָה וּשְׁתִיַּת יַיִן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בָּהֶם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מִצְוָה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אַיִן.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8" y="5373216"/>
            <a:ext cx="1972851" cy="1315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מהו הגובה המכסימאלי להנחת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החנוכיה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מגובה הרצפה?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719736" y="3228003"/>
            <a:ext cx="4968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103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104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אַךְ יוֹתֵר מֵהֵנָּה תִּשָּׁמֵר נֶפֶשׁ תַּמָּה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מִלְּהַגְבִּיהַּ לְמַעְלָה מֵעֶשְׂרִים אַמָּה.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28" y="5455781"/>
            <a:ext cx="1787691" cy="1340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אלו שתי ברכות מברכים בכל לילה על הדלקת הנרות? </a:t>
            </a:r>
          </a:p>
          <a:p>
            <a:pPr>
              <a:buNone/>
            </a:pP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881422" y="2928934"/>
            <a:ext cx="45908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18 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מִצְוַת וְזֵכֶר נִסִּים יַחַד נֶעֱרָכוֹת,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510" y="5287472"/>
            <a:ext cx="2409907" cy="1443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הסיבה שנשים חייבות בהדלקת נרות חנוכה (הרי זאת מצוות עשה שהזמן גרמה)?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3673860" y="3571620"/>
            <a:ext cx="48442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41 - 42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כִּי אַף לָהֶן זֹאת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יָאָתָה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כִּי מִיְּדֵי אֵשֶׁת חַיִל יָד ד' נִגְלָתָה.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 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9" name="קבוצה 8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10" name="תמונה 9" descr="הלוגו + הלכה יישומית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1" name="מלבן 10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היכן ידליק מי שפתח ביתו פותח לרשות הרבים ומה הדין אם רק חצרו פונה לשם?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980752" y="3445925"/>
            <a:ext cx="62304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77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80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אִם עַל יַד רְחוֹבוֹת בֵּיתוֹ נִפְתַּחַת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בַּפֶּתַח הַהוּא יַדְלִיק הַנֵּר הַמְּשַׂמַּחַת.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סָבִיב לָהּ יַקִּיף הֶחָצֵר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אַף אָז מִפִּתְחָהּ לֹא יִבָּצֵר.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 descr="candle2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88532" y="5292044"/>
            <a:ext cx="1395298" cy="134393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/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מי עדיף שידליק ויוציא את השני ידי חובה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ה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בעל או האישה?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>
              <a:buNone/>
            </a:pPr>
            <a:endParaRPr lang="he-IL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935760" y="3000373"/>
            <a:ext cx="45891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בשורה 52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אַךְ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מִצְוָה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לְאִישׁ יִרְאַת ד' הָרִיחַ.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 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10B00"/>
              </a:clrFrom>
              <a:clrTo>
                <a:srgbClr val="210B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0"/>
          <a:stretch/>
        </p:blipFill>
        <p:spPr>
          <a:xfrm>
            <a:off x="9194446" y="5409736"/>
            <a:ext cx="2997554" cy="1432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8"/>
            <a:ext cx="10972800" cy="5756857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הזמן בו מדליקים בזמן הסכנה ועל מה צריך להקפיד?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118361" y="2632970"/>
            <a:ext cx="644424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 67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72</a:t>
            </a: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אָז זְמַן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הַמִּצְוָה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נִתְאַחֵר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וְיָכוֹל לַעֲשׂוֹתָהּ עַד עֲלוֹת הַשַּׁחַר,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אִם בְּכָל בֵּיתוֹ עוֹד גְּלוּיֵי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עֵינַיִם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וְחֶבְלֵי שֵׁנָה עוֹד לֹא סָגְרוּ לָהֶם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עַפְעַפַּיִם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וּמִדַּת הַשֶּׁמֶן בִּלְבָבוֹ יְשַׂעֵר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אִם חֲצִי הַשָּׁעָה תְּהִי לְבַעֵר.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510" y="5287472"/>
            <a:ext cx="2409907" cy="1443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באיזה גובה יש להניח את הנרות, כאשר מדליקים בפתח הבית ומדוע?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927648" y="2628364"/>
            <a:ext cx="55841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97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100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אַךְ אִם בְּפֶתַח הַבַּיִת יַצִּיב לָהּ יָד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הַזָּהִיר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בְּמִצְוָה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וְאֶת קְדוֹשִׁים רַד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יַשְׁפִּילֶנָּה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לְמַטָּה מִטְפָחִים עֲשָׂרָה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וְאָז לְשֵׁם מִצְוָה תְּהִי נִכָּרָה,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 descr="candle2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88532" y="5292044"/>
            <a:ext cx="1395298" cy="134393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היכן יש להניח את הנרות כאשר מדליקים בפתח הבית ומדוע?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4223792" y="3000373"/>
            <a:ext cx="40719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73 - 74 </a:t>
            </a: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וּבְפֶתַח הַבַּיִת יַעֲרֹךְ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נֵרֵהו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ּ 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בִּמְזוּזַת שְׂמֹאל לְמַעַן הַמִּצְווֹת יְסוֹבְבוּהוּ.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28" y="5455781"/>
            <a:ext cx="1787691" cy="1340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היכן מדליקים בזמן הסכנה? </a:t>
            </a:r>
            <a:endParaRPr lang="en-U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4151784" y="2996952"/>
            <a:ext cx="43730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65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66</a:t>
            </a: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אַךְ לְעֵת זֹאת לְיַעֲקֹב עֵת צָרָה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אֲשֶׁר רַק בְּבֵיתוֹ יִתְהַדֵּר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בַּמִּצְוָה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הַיְּקָרָה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8" y="5373216"/>
            <a:ext cx="1972851" cy="1315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/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מהן מצוות החנוכה? </a:t>
            </a:r>
          </a:p>
          <a:p>
            <a:pPr>
              <a:buNone/>
            </a:pPr>
            <a:endParaRPr lang="he-IL" dirty="0" smtClean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he-IL" b="1" dirty="0" smtClean="0">
              <a:solidFill>
                <a:srgbClr val="FF000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38546" y="2571744"/>
            <a:ext cx="4286280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10 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1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1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לְהוֹדוֹת וּלְהַלֵּל יִקָּבֵעוּ,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לְהַדְלִיק נֵרוֹת כִּבְרָקִים מַזְהִירִים,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endParaRPr lang="he-IL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836713"/>
            <a:ext cx="10972800" cy="5289452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האם צריך להדליק נרות חנוכה שכבו מיד אחרי ההדלקה? </a:t>
            </a:r>
            <a:endParaRPr lang="en-U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215680" y="3081931"/>
            <a:ext cx="57606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129 –</a:t>
            </a:r>
            <a:r>
              <a:rPr lang="he-IL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13</a:t>
            </a:r>
            <a:r>
              <a:rPr lang="he-IL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0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כָּבוּ הַנֵּרוֹת אַחֲרֵי הַהַדְלָקָה,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לְהַדְלִיק עוֹד פַּעַם אֵין לְהַזְקִיקָהּ.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 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941" y="5079839"/>
            <a:ext cx="1379262" cy="1469988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היכן ידליק מי שגר בקומה שניה ומעלה?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4223792" y="3000373"/>
            <a:ext cx="40719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91 - 92 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בִּמְקוֹם גָּבוֹהַּ בַּעֲלִיָּה יְהִי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נָוֵהו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ּ,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אָז יַעֲרֹךְ בַּחַלּוֹן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נֵרֵהו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941" y="5079839"/>
            <a:ext cx="1379262" cy="1469988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האם גם בזמן הסכנה יש להדליק בכמה פתחים?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4223792" y="3000373"/>
            <a:ext cx="40719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89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90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אָז אַךְ בְּמָקוֹם אֶחָד יַעֲמִיד עַל כַּנָּם,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אַף אִם הַפְּתָחִים יִגְדְּלוּ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בְּמִנְיָנָם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10B00"/>
              </a:clrFrom>
              <a:clrTo>
                <a:srgbClr val="210B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0"/>
          <a:stretch/>
        </p:blipFill>
        <p:spPr>
          <a:xfrm>
            <a:off x="9194446" y="5409736"/>
            <a:ext cx="2997554" cy="1432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איזו מצווה יותר חשובה: נרות חנוכה או נרות שבת? (יודעים למה?)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4452926" y="3000372"/>
            <a:ext cx="40719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55- 56 </a:t>
            </a:r>
            <a:endParaRPr lang="he-IL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רַק נֵר שַׁבָּת מִמֶּנָּה יִכְבַּד בְּעֵינֵינוּ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כִּי גָּדוֹל הַיּוֹם וְקָדוֹשׁ לַאֲדוֹנֵנוּ.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 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510" y="5287472"/>
            <a:ext cx="2409907" cy="1443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היכן ידליק מי שגר בקומת קרקע כאשר אין אפשרות לו להדליק בפתח ביתו? 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503712" y="2852936"/>
            <a:ext cx="47920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93 - 96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וְאַף הַדָּר בַּבַּיִת וּמְעוֹנָתָהּ שְׁפָלָה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לְהַדְלִיק בְּחַלּוֹן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הַמִּצְוָה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גָּדָלָה,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בְּעֵת אֲשֶׁר כַּדָּת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בְּפִתְחֵהו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לְהַדְלִיק שָׁמָּה לֹא תִּמְצָא יָדַהוּ.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 descr="candle2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88532" y="5292044"/>
            <a:ext cx="1395298" cy="13439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היכן ידליק מי שיש לו שתי דלתות לבית משני צדדים?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4223792" y="3000373"/>
            <a:ext cx="40719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81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82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מִשְּׁנֵי עֲבָרִים לְבֵיתוֹ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דְּלָתַיִם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בִּשְׁתֵּיהֶן יַדְלִיק לִמְנֹעַ מַרְאֵה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עֵינַיִם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260648"/>
            <a:ext cx="10972800" cy="5865517"/>
          </a:xfrm>
        </p:spPr>
        <p:txBody>
          <a:bodyPr/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האם מותר להשתמש לאור הנרות לדבר מצווה?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>
              <a:buNone/>
            </a:pP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747628" y="2579473"/>
            <a:ext cx="66967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117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12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0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וְיִשָּׁמֵר מְאֹד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לְהִזָּהֵר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בִּכְבוֹדָהּ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וְלֹא יִשְׁתַּמֵּשׁ מְאוּמָה מֵאוֹר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יְקוּדָהּ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אַף דְּבַר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מִצְוָה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וְחֶפְצֵי שָׁמַיִם,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וְאַף בְּרִחוּק מָקוֹם מְלֹא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עֵינַיִם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 descr="candle4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34674" y="4962356"/>
            <a:ext cx="695452" cy="17802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מאיזה צד לאיזה צד יש להדליק את הנרות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בחנוכיה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ומדוע?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452168" y="2620484"/>
            <a:ext cx="73586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107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110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בְּפִנַּת הַיָּמִין כְּמִשְׁפַּט הַתּוֹרָה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יַדְלִיק אֶת הַנֵּרוֹת בַּמְּנוֹרָה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לְהַתְחִיל בִּשְׂמֹאל לְיָמִין לְהִפָּנוֹת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כְּמִשְׁפַּט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הַכֹּהֲנִים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מַקְרִיבֵי קָרְבָּנוֹת.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28" y="5455781"/>
            <a:ext cx="1787691" cy="1340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/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האם כמה אנשים יכולים לצאת ידי חובה, בהדלקת נר חנוכה, על ידי כלי נר שיש לו כמה פתחים?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>
              <a:buNone/>
            </a:pP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910229" y="3717032"/>
            <a:ext cx="686050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135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13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6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נֵר אֲשֶׁר יֵשׁ לָהּ פִּיּוֹת מֵהַרְבֵּה עֲבָרִים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אֲנָשִׁים כְּמִסְפָּרָם בָּהּ נִפְטָרִים,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 descr="candle2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88532" y="5292044"/>
            <a:ext cx="1395298" cy="13439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דין השמן לאחר שדלק חצי שעה?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783632" y="2564904"/>
            <a:ext cx="66247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123 - 124</a:t>
            </a:r>
            <a:endParaRPr 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כְּבָר בָּעֲרָה מִדָּתָהּ הַקְּצוּבָה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מִנִּי אָז כְּנֵר חוֹל הִיא חֲשׁוּבָה.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10B00"/>
              </a:clrFrom>
              <a:clrTo>
                <a:srgbClr val="210B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0"/>
          <a:stretch/>
        </p:blipFill>
        <p:spPr>
          <a:xfrm>
            <a:off x="9194446" y="5409736"/>
            <a:ext cx="2997554" cy="1432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דינו של אורח בחנוכה, שאין לו חדר מיוחד לישון בו, היכן ידליק נרות חנוכה?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>
              <a:buNone/>
            </a:pP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/>
              <a:t>ב"ה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2855640" y="3414928"/>
            <a:ext cx="60364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35 - 38.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וְהָאִישׁ אֲשֶׁר אֵין לוֹ מָקוֹם קָבוּעַ,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הִנֵּה יֹאכַל פִּתּוֹ וְלִשְׁכַּב הִנֵּה יָנוּעַ,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בְּמָקוֹם אֲשֶׁר יֹאכַל מַאֲכָלוֹ,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שָׁמָּה לְהַדְלִיק שָׁפְרָה גּוֹרָלוֹ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00299" y="737390"/>
            <a:ext cx="10972800" cy="4525963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יעשה אדם שלא יכול להדליק נרות בביתו ואף אחד לא ידליק עליו? </a:t>
            </a:r>
          </a:p>
          <a:p>
            <a:pPr>
              <a:buNone/>
            </a:pPr>
            <a:endParaRPr lang="he-IL" sz="6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3024902" y="3000371"/>
            <a:ext cx="63235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23 - 26 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לְהַדְלִיק נֵרוֹת פַּס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כֹּחֵהוּ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יִשָּׂא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בְּרָכָה עֵת תֶּחֱזֶינָה עֵיְנֵהוּ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וּבִרְכַּת זְמַן וְנִסִּים יוֹדֶה לָאֵ-ל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בִּרְאוֹתוֹ נֵרוֹת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מִצְוָה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בְּבָתֵּי יִשְׂרָאֵל. 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9" name="קבוצה 8"/>
          <p:cNvGrpSpPr/>
          <p:nvPr/>
        </p:nvGrpSpPr>
        <p:grpSpPr>
          <a:xfrm>
            <a:off x="119336" y="5661248"/>
            <a:ext cx="1091966" cy="1176038"/>
            <a:chOff x="8011052" y="5707388"/>
            <a:chExt cx="1091966" cy="1176038"/>
          </a:xfrm>
        </p:grpSpPr>
        <p:pic>
          <p:nvPicPr>
            <p:cNvPr id="10" name="תמונה 9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1" name="מלבן 10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7" name="תמונה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/>
          <a:lstStyle/>
          <a:p>
            <a:pPr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דין חרס ישן שרוצה להדליק בו נר חנוכה? ומה הדין אם הדליק בו בשוגג? 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215680" y="3448486"/>
            <a:ext cx="57606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141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14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4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וְחֶרֶס יָשָׁן מֵחַרְסֵי אֲדָמָה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לֹא לִכְבוֹד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הַמִּצְוָה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הָרָמָה.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בִּבְלִי דַּעְתּוֹ עָלָיו הִדְלִיקוּ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בְּלִי בְּרָכָה חֲכָמִים חֵקֶר הֶעֱמִיקוּ.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510" y="5287472"/>
            <a:ext cx="2409907" cy="1443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476673"/>
            <a:ext cx="10972800" cy="5649492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דין תערובת שמן בתוך זמן החצי שעה?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639616" y="2852936"/>
            <a:ext cx="69127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125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12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טֶרֶם זְמַן זֶה כָּבְתָה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אָז אֲסוּרָה הִיא וְאוֹסֶרֶת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תַּעֲרוּבָתָהּ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וְהַשֶּׁמֶן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יִדָּרֵשׁ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לְהַתִּירוֹ שִׁשִּׁים כִּפְלַיִם,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וְיִזָּהֵר בְּלִי לְעָרְבוֹ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בְּיָדַיִם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10B00"/>
              </a:clrFrom>
              <a:clrTo>
                <a:srgbClr val="210B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0"/>
          <a:stretch/>
        </p:blipFill>
        <p:spPr>
          <a:xfrm>
            <a:off x="9194446" y="5409736"/>
            <a:ext cx="2997554" cy="1432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איזה הידור קיים בנרות חלב או שעווה?</a:t>
            </a:r>
            <a:endParaRPr lang="en-U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016756" y="3087414"/>
            <a:ext cx="61584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150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15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1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אַף נֵרוֹת חֵלֶב אוֹ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שַׁעֲוָה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יִצְלָחוּ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וְהֵם יְהַדְּרוּ אִם יֵאָרְכוּ.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 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941" y="5079839"/>
            <a:ext cx="1379262" cy="1469988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כמה עולים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עולים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לתורה בקריאת התורה בחנוכה? </a:t>
            </a:r>
            <a:endParaRPr lang="en-U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855640" y="2924944"/>
            <a:ext cx="621510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166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16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7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שְׁלֹשָׁה אֲנָשִׁים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בְּמִנְיָן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וְהַכֹּהֵן יַכְפִּיל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הָעִנְיָן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28" y="5455781"/>
            <a:ext cx="1787691" cy="1340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איזה הלל אומרים בחנוכה, חצי הלל או שלם?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4223792" y="3000372"/>
            <a:ext cx="40719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בשורה 152</a:t>
            </a: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בְּהוֹדוֹת לֹד' וְהַלֵּל יִגְמָרוּ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510" y="5287472"/>
            <a:ext cx="2409907" cy="1443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האם מותר להדליק מהנר הראשון את שאר הנרות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בחנוכיה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, מדוע?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431704" y="2924944"/>
            <a:ext cx="55869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121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12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2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אַף מִנֵּר הָרִאשׁוֹן לְהַדְלִיק הַנּוֹתָרִים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אֲשֶׁר אַךְ לְהַדֵּר אֵינָם מֻתָּרִים</a:t>
            </a: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האם מותר במוצאי שבת, לברך על נרות חנוכה "בורא מאורי האש", מדוע?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>
              <a:buNone/>
            </a:pP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503712" y="3789040"/>
            <a:ext cx="51845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147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14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רַק לֹא עָלָיו יְבָרֵךְ עַל הַנֵּר בְּהַבְדָּלָה,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כִּי אַךְ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לְמִצְוָה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וְלֹא לַהֲנָאָה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נִגְבָּלָהּ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 descr="candle2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88532" y="5292044"/>
            <a:ext cx="1395298" cy="13439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53366" y="228486"/>
            <a:ext cx="10972800" cy="57568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כיצד עושים פרסום הנס בהדלקת נרות בזמן הסכנה, שאי אפשר להדליק בחוץ? </a:t>
            </a:r>
            <a:endParaRPr lang="en-U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1187396" y="3250659"/>
            <a:ext cx="996134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83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88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אַף בְּעֵת לְהַעֲמִיד הַדָּת בַּת יַעֲקֹב יְרֵאָה 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וּבְקִיּוּם הַמִּצְווֹת בַּחֶדֶר שָׁם נֶחְבְּאָה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זֹאת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הַמִּצְוָה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לֹא נִשְׁבָּתָהּ,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כִּי בְּפָנִים הַבַּיִת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תִּקַּח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עֶמְדָּתָהּ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לְהַזְכִּיר בְּנֵי הַבַּיִת לְעוֹרֵר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לִבּוֹתָם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לְהַלֵּל לֵד' וּלְפָאֲרוֹ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בְּמַקְהֵלוֹתָם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28" y="5455781"/>
            <a:ext cx="1787691" cy="1340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באלו ימים אומרים הלל בחנוכה?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539716" y="2348880"/>
            <a:ext cx="51125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בשורה 153</a:t>
            </a: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כָּל שְׁמוֹנַת יָמִים אֲשֶׁר נִבְחֲרוּ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במוצאי שבת, מי קודם למי: נר הבדלה או נרות חנוכה?  </a:t>
            </a:r>
            <a:endParaRPr lang="en-U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747628" y="2996952"/>
            <a:ext cx="66967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145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14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6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וּבְמוֹצָאֵי שַׁבַּת הַבְדָּלָה אוֹ הַבְעָרָה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מִי לְהַקְדִּים עוֹד לֹא נַחְקָרָהּ.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8" y="5373216"/>
            <a:ext cx="1972851" cy="1315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תמונה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510" y="5287472"/>
            <a:ext cx="2409907" cy="1443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האם אדם עיוור, חייב בהדלקת נרות?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4223792" y="2348880"/>
            <a:ext cx="40719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43 - 44 </a:t>
            </a:r>
            <a:endParaRPr 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וְאַף אִישׁ נִדְכָּא עִוֵּר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עֵינַיִם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לִפְעֻלַּת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צֶדֶק זֹאת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יִתֵּן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יָדַיִם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9" name="קבוצה 8"/>
          <p:cNvGrpSpPr/>
          <p:nvPr/>
        </p:nvGrpSpPr>
        <p:grpSpPr>
          <a:xfrm>
            <a:off x="119336" y="5661248"/>
            <a:ext cx="1091966" cy="1176038"/>
            <a:chOff x="8011052" y="5707388"/>
            <a:chExt cx="1091966" cy="1176038"/>
          </a:xfrm>
        </p:grpSpPr>
        <p:pic>
          <p:nvPicPr>
            <p:cNvPr id="10" name="תמונה 9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1" name="מלבן 10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8" y="5373216"/>
            <a:ext cx="1972851" cy="1315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יכול להפוך סעודות בחנוכה להיחשב סעודות מצווה? </a:t>
            </a:r>
            <a:endParaRPr lang="en-US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367391" y="3107148"/>
            <a:ext cx="54572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162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16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רַק דִּבְרֵי תּוֹרָה יָשִׂימוּ לָהֶם פְּדוּת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מִכְלַל סְעוּדַת רְשׁוּת.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 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10B00"/>
              </a:clrFrom>
              <a:clrTo>
                <a:srgbClr val="210B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0"/>
          <a:stretch/>
        </p:blipFill>
        <p:spPr>
          <a:xfrm>
            <a:off x="9194446" y="5409736"/>
            <a:ext cx="2997554" cy="1432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מי ששכח להודות בברכת על הניסים, האם עליו לחזור? </a:t>
            </a:r>
            <a:endParaRPr lang="en-US" sz="60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>
              <a:buNone/>
            </a:pP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467708" y="2996952"/>
            <a:ext cx="52565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156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15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7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שָׁכַח אֵינֶנָּה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נֶחֶזֶרֶת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אַף שֶׁאֵינָהּ יָפָה וּמְהֻדֶּרֶת.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941" y="5079839"/>
            <a:ext cx="1379262" cy="1469988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היכן מודים לד' בחנוכה?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159632" y="2564904"/>
            <a:ext cx="58727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154 - 155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וּלְהַזְכִּיר בַּתְּפִלָּה וּבְבִרְכַּת הַסְּעוּדָה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חֶסֶד ד' לְבֵית יְהוּדָה.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8" y="5373216"/>
            <a:ext cx="1972851" cy="1315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האם ניתן לצאת ידי חובה בהדלקת נרות בתוך כלי עגול המלא שמן? ומה הפתרון לכך?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2485728" y="3608575"/>
            <a:ext cx="722054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137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14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0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בַּעֲגִילָה שָׂם פְּתִילוֹת בְּתוֹךְ הַקְּעָרָה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אַף מִצְוַת אַחַת מֵהֶן נֶעְדָּרָה,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רַק אִם כְּלִי עָלֶיהָ כָּפָה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אָז כָּל פְּתִילָה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לְמִצְוָה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יָפָה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50402"/>
              </a:clrFrom>
              <a:clrTo>
                <a:srgbClr val="05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316" y="5373216"/>
            <a:ext cx="2567608" cy="1925706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איזו פרשה קוראים בתורה בחנוכה?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503712" y="2492896"/>
            <a:ext cx="56436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164 - 165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וְיִקְרְאוּ בַּתּוֹרָה פָּרָשָׁה קְבוּעָה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בַּחֲנֻכַּת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מִשְׁכָּן הַמִּקְדָּשׁ הִיא יְדוּעָה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941" y="5079839"/>
            <a:ext cx="1379262" cy="1469988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186" y="3238136"/>
            <a:ext cx="2576910" cy="2902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מלבן 1"/>
          <p:cNvSpPr/>
          <p:nvPr/>
        </p:nvSpPr>
        <p:spPr>
          <a:xfrm>
            <a:off x="551384" y="548680"/>
            <a:ext cx="1063143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he-IL" sz="11500" b="1" cap="all" dirty="0" smtClean="0">
                <a:ln w="0">
                  <a:solidFill>
                    <a:schemeClr val="accent6">
                      <a:lumMod val="75000"/>
                    </a:schemeClr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חנוכה שמח ומאיר!</a:t>
            </a:r>
            <a:endParaRPr lang="he-IL" sz="11500" b="1" cap="all" dirty="0">
              <a:ln w="0">
                <a:solidFill>
                  <a:schemeClr val="accent6">
                    <a:lumMod val="75000"/>
                  </a:schemeClr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תמונה 3" descr="candle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8220" y="2981706"/>
            <a:ext cx="2804160" cy="3218688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תמונה 4" descr="candle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84820" y="2924556"/>
            <a:ext cx="2804160" cy="3218688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709388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4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500"/>
                            </p:stCondLst>
                            <p:childTnLst>
                              <p:par>
                                <p:cTn id="2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היכן קבעו את ברכת על הניסים בתפילה ובברכת המזון?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/>
              <a:t>ב"ה</a:t>
            </a:r>
            <a:endParaRPr lang="he-IL" dirty="0"/>
          </a:p>
        </p:txBody>
      </p:sp>
      <p:sp>
        <p:nvSpPr>
          <p:cNvPr id="7" name="מלבן 6"/>
          <p:cNvSpPr/>
          <p:nvPr/>
        </p:nvSpPr>
        <p:spPr>
          <a:xfrm>
            <a:off x="3575720" y="3243501"/>
            <a:ext cx="45913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158 –</a:t>
            </a:r>
            <a:r>
              <a:rPr lang="he-IL" sz="32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15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בִּתְפִלָּה בְּבִרְכַּת הוֹדָאָה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וּבְבִרְכַּת הַמָּזוֹן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בְּהָאָרֶץ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 נִקְבָּעָהּ,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941" y="5079839"/>
            <a:ext cx="1379262" cy="1469988"/>
          </a:xfrm>
          <a:prstGeom prst="rect">
            <a:avLst/>
          </a:prstGeom>
          <a:effectLst>
            <a:glow rad="101600">
              <a:srgbClr val="FFFF00">
                <a:alpha val="60000"/>
              </a:srgb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היכן יש להניח את הנרות כאשר מדליקים בפתח הבית כאשר אין בו מזוזה?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457836" y="3429000"/>
            <a:ext cx="52763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75 </a:t>
            </a: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– 76</a:t>
            </a: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אִם בְּלֹא מְזוּזָה פִּתְחוֹ כְּמַחְתֶּרֶת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אָז מִשְּׂמֹאל הַיָּמִין נִבְחֶרֶת.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>
              <a:buNone/>
            </a:pP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510" y="5287472"/>
            <a:ext cx="2409907" cy="1443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369309"/>
            <a:ext cx="10972800" cy="5756856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מה הדין אם הניח את </a:t>
            </a:r>
            <a:r>
              <a:rPr lang="he-IL" sz="6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החנוכיה</a:t>
            </a:r>
            <a:r>
              <a:rPr lang="he-IL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שהדליק בפתח הבית, יותר מעשרה טפחים? </a:t>
            </a:r>
            <a:endParaRPr lang="he-IL" sz="6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76" y="0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96528" y="-24"/>
            <a:ext cx="5715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ב"ה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529844" y="3599590"/>
            <a:ext cx="513231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None/>
            </a:pPr>
            <a:r>
              <a:rPr lang="he-IL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תשובה בשורות 101 - 102</a:t>
            </a:r>
            <a:endParaRPr lang="en-US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וְאִם יוֹתֵר מִזֶּה הִגְבִּיהַּ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נֵרֵהו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ּ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ctr"/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לֹא עָשָׁה כַּאֲשֶׁר </a:t>
            </a:r>
            <a:r>
              <a:rPr lang="he-IL" sz="3200" dirty="0" err="1">
                <a:latin typeface="David" panose="020E0502060401010101" pitchFamily="34" charset="-79"/>
                <a:cs typeface="David" panose="020E0502060401010101" pitchFamily="34" charset="-79"/>
              </a:rPr>
              <a:t>יְאַתָּה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ּ מִצְוַת קוֹנֵהוּ,</a:t>
            </a:r>
            <a:endParaRPr lang="en-US" sz="3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>
              <a:buNone/>
            </a:pP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pSp>
        <p:nvGrpSpPr>
          <p:cNvPr id="8" name="קבוצה 7"/>
          <p:cNvGrpSpPr/>
          <p:nvPr/>
        </p:nvGrpSpPr>
        <p:grpSpPr>
          <a:xfrm>
            <a:off x="119336" y="5661693"/>
            <a:ext cx="1091966" cy="1176038"/>
            <a:chOff x="8011052" y="5707388"/>
            <a:chExt cx="1091966" cy="1176038"/>
          </a:xfrm>
        </p:grpSpPr>
        <p:pic>
          <p:nvPicPr>
            <p:cNvPr id="9" name="תמונה 8" descr="הלוגו + הלכה יישומית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99886" y="5707388"/>
              <a:ext cx="890392" cy="1002854"/>
            </a:xfrm>
            <a:prstGeom prst="rect">
              <a:avLst/>
            </a:prstGeom>
          </p:spPr>
        </p:pic>
        <p:sp>
          <p:nvSpPr>
            <p:cNvPr id="10" name="מלבן 9"/>
            <p:cNvSpPr/>
            <p:nvPr/>
          </p:nvSpPr>
          <p:spPr>
            <a:xfrm>
              <a:off x="8011052" y="6637205"/>
              <a:ext cx="1091966" cy="2462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he-IL" sz="1000" b="1" cap="none" spc="0" dirty="0" smtClean="0">
                  <a:ln/>
                  <a:solidFill>
                    <a:srgbClr val="FF0000"/>
                  </a:solidFill>
                  <a:effectLst/>
                  <a:latin typeface="David" panose="020E0502060401010101" pitchFamily="34" charset="-79"/>
                  <a:cs typeface="David" panose="020E0502060401010101" pitchFamily="34" charset="-79"/>
                </a:rPr>
                <a:t>כל הזכויות שמורות</a:t>
              </a:r>
              <a:endParaRPr lang="he-IL" sz="1000" b="1" cap="none" spc="0" dirty="0">
                <a:ln/>
                <a:solidFill>
                  <a:srgbClr val="FF0000"/>
                </a:solidFill>
                <a:effectLst/>
                <a:latin typeface="David" panose="020E0502060401010101" pitchFamily="34" charset="-79"/>
                <a:cs typeface="David" panose="020E0502060401010101" pitchFamily="34" charset="-79"/>
              </a:endParaRPr>
            </a:p>
          </p:txBody>
        </p:sp>
      </p:grpSp>
      <p:pic>
        <p:nvPicPr>
          <p:cNvPr id="11" name="תמונה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28" y="5455781"/>
            <a:ext cx="1787691" cy="1340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חיות דקדושא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חיות דקדושא</Template>
  <TotalTime>4531</TotalTime>
  <Words>2177</Words>
  <Application>Microsoft Office PowerPoint</Application>
  <PresentationFormat>מסך רחב</PresentationFormat>
  <Paragraphs>433</Paragraphs>
  <Slides>65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65</vt:i4>
      </vt:variant>
    </vt:vector>
  </HeadingPairs>
  <TitlesOfParts>
    <vt:vector size="70" baseType="lpstr">
      <vt:lpstr>Arial</vt:lpstr>
      <vt:lpstr>Calibri</vt:lpstr>
      <vt:lpstr>David</vt:lpstr>
      <vt:lpstr>Times New Roman</vt:lpstr>
      <vt:lpstr>חיות דקדושא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מאיר ברגר</dc:creator>
  <cp:lastModifiedBy>Home</cp:lastModifiedBy>
  <cp:revision>42</cp:revision>
  <dcterms:created xsi:type="dcterms:W3CDTF">2018-11-29T18:32:21Z</dcterms:created>
  <dcterms:modified xsi:type="dcterms:W3CDTF">2018-12-04T22:07:37Z</dcterms:modified>
</cp:coreProperties>
</file>